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80" r:id="rId3"/>
    <p:sldId id="258" r:id="rId4"/>
    <p:sldId id="298" r:id="rId5"/>
    <p:sldId id="279" r:id="rId6"/>
    <p:sldId id="262" r:id="rId7"/>
    <p:sldId id="281" r:id="rId8"/>
    <p:sldId id="301" r:id="rId9"/>
    <p:sldId id="293" r:id="rId10"/>
    <p:sldId id="299" r:id="rId11"/>
    <p:sldId id="300" r:id="rId12"/>
    <p:sldId id="302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23" r:id="rId29"/>
    <p:sldId id="324" r:id="rId30"/>
    <p:sldId id="325" r:id="rId31"/>
    <p:sldId id="28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190" autoAdjust="0"/>
  </p:normalViewPr>
  <p:slideViewPr>
    <p:cSldViewPr>
      <p:cViewPr>
        <p:scale>
          <a:sx n="100" d="100"/>
          <a:sy n="100" d="100"/>
        </p:scale>
        <p:origin x="-516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ussra\Desktop\Statistics\Top%2010%20Countries%20in%20Medical%20Device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ussra\Desktop\Statistics\Top%2010%20Countries%20in%20Medical%20Device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ussra\Desktop\Statistics\Top%2010%20Countries%20in%20cosmetic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ussra\Desktop\Statistics\Top%2010%20Countries%20in%20cosmetic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ussra\Desktop\Statistics\Top%2010%20Countries%20in%20cosmetic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ussra\Desktop\Statistics\Top%2010%20Countries%20in%20cosmetic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ussra\Desktop\Statistics\Top%2010%20Countries%20in%20cosmetic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ussra\Desktop\Statistics\Top%2010%20Countries%20In%20Pharm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ussra\Desktop\Statistics\Top%2010%20Countries%20In%20Pharm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ussra\Desktop\Statistics\Top%2010%20Countries%20In%20Pharm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ussra\Desktop\Statistics\Top%2010%20Countries%20In%20Pharm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ussra\Desktop\Statistics\Top%2010%20Countries%20In%20Pharm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ussra\Desktop\Statistics\Top%2010%20Countries%20in%20Medical%20Device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ussra\Desktop\Statistics\Top%2010%20Countries%20in%20Medical%20Device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oussra\Desktop\Statistics\Top%2010%20Countries%20in%20Medical%20Devic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Pharmaceuticals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 sz="1100" b="1"/>
                </a:pPr>
                <a:endParaRPr lang="en-US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1354</c:v>
                </c:pt>
                <c:pt idx="1">
                  <c:v>1446</c:v>
                </c:pt>
                <c:pt idx="2">
                  <c:v>1730</c:v>
                </c:pt>
                <c:pt idx="3">
                  <c:v>1980</c:v>
                </c:pt>
                <c:pt idx="4">
                  <c:v>2090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Cosmetics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 sz="1100" b="1"/>
                </a:pPr>
                <a:endParaRPr lang="en-US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1026</c:v>
                </c:pt>
                <c:pt idx="1">
                  <c:v>1092</c:v>
                </c:pt>
                <c:pt idx="2">
                  <c:v>1068</c:v>
                </c:pt>
                <c:pt idx="3">
                  <c:v>1258</c:v>
                </c:pt>
                <c:pt idx="4">
                  <c:v>1463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Medical Devices</c:v>
                </c:pt>
              </c:strCache>
            </c:strRef>
          </c:tx>
          <c:dLbls>
            <c:txPr>
              <a:bodyPr/>
              <a:lstStyle/>
              <a:p>
                <a:pPr>
                  <a:defRPr lang="en-GB" sz="1100" b="1"/>
                </a:pPr>
                <a:endParaRPr lang="en-US"/>
              </a:p>
            </c:txPr>
            <c:showVal val="1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775</c:v>
                </c:pt>
                <c:pt idx="1">
                  <c:v>843</c:v>
                </c:pt>
                <c:pt idx="2">
                  <c:v>732</c:v>
                </c:pt>
                <c:pt idx="3">
                  <c:v>959</c:v>
                </c:pt>
                <c:pt idx="4">
                  <c:v>1008</c:v>
                </c:pt>
              </c:numCache>
            </c:numRef>
          </c:val>
        </c:ser>
        <c:axId val="83986688"/>
        <c:axId val="84013056"/>
      </c:barChart>
      <c:catAx>
        <c:axId val="839866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84013056"/>
        <c:crosses val="autoZero"/>
        <c:auto val="1"/>
        <c:lblAlgn val="ctr"/>
        <c:lblOffset val="100"/>
      </c:catAx>
      <c:valAx>
        <c:axId val="8401305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GB"/>
            </a:pPr>
            <a:endParaRPr lang="en-US"/>
          </a:p>
        </c:txPr>
        <c:crossAx val="8398668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GB"/>
          </a:pPr>
          <a:endParaRPr lang="en-US"/>
        </a:p>
      </c:txPr>
    </c:legend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GB"/>
            </a:pPr>
            <a:r>
              <a:rPr lang="en-US"/>
              <a:t>Top</a:t>
            </a:r>
            <a:r>
              <a:rPr lang="en-US" baseline="0"/>
              <a:t> 10 Countries in 2013</a:t>
            </a:r>
            <a:endParaRPr lang="en-US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'2013'!$C$2</c:f>
              <c:strCache>
                <c:ptCount val="1"/>
                <c:pt idx="0">
                  <c:v>Percentage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'2013'!$A$3:$A$12</c:f>
              <c:strCache>
                <c:ptCount val="10"/>
                <c:pt idx="0">
                  <c:v>Germany</c:v>
                </c:pt>
                <c:pt idx="1">
                  <c:v>Netherlands</c:v>
                </c:pt>
                <c:pt idx="2">
                  <c:v>Ksa</c:v>
                </c:pt>
                <c:pt idx="3">
                  <c:v>Iraq</c:v>
                </c:pt>
                <c:pt idx="4">
                  <c:v>UK&amp;Ireland</c:v>
                </c:pt>
                <c:pt idx="5">
                  <c:v>Belgium</c:v>
                </c:pt>
                <c:pt idx="6">
                  <c:v>Latvia</c:v>
                </c:pt>
                <c:pt idx="7">
                  <c:v>UAE</c:v>
                </c:pt>
                <c:pt idx="8">
                  <c:v>France</c:v>
                </c:pt>
                <c:pt idx="9">
                  <c:v>Italy</c:v>
                </c:pt>
              </c:strCache>
            </c:strRef>
          </c:cat>
          <c:val>
            <c:numRef>
              <c:f>'2013'!$C$3:$C$12</c:f>
              <c:numCache>
                <c:formatCode>General</c:formatCode>
                <c:ptCount val="10"/>
                <c:pt idx="0">
                  <c:v>18.850000000000001</c:v>
                </c:pt>
                <c:pt idx="1">
                  <c:v>14.27</c:v>
                </c:pt>
                <c:pt idx="2">
                  <c:v>13.65</c:v>
                </c:pt>
                <c:pt idx="3">
                  <c:v>13.06</c:v>
                </c:pt>
                <c:pt idx="4">
                  <c:v>11.709999999999999</c:v>
                </c:pt>
                <c:pt idx="5">
                  <c:v>9.25</c:v>
                </c:pt>
                <c:pt idx="6">
                  <c:v>7.39</c:v>
                </c:pt>
                <c:pt idx="7">
                  <c:v>5.96</c:v>
                </c:pt>
                <c:pt idx="8">
                  <c:v>3.01</c:v>
                </c:pt>
                <c:pt idx="9">
                  <c:v>2.8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rtl="0"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GB"/>
            </a:pPr>
            <a:r>
              <a:rPr lang="en-US"/>
              <a:t>Top 10 Countries in 2014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'2014'!$C$2</c:f>
              <c:strCache>
                <c:ptCount val="1"/>
                <c:pt idx="0">
                  <c:v>Percentage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'2014'!$A$3:$A$11</c:f>
              <c:strCache>
                <c:ptCount val="9"/>
                <c:pt idx="0">
                  <c:v>Germany</c:v>
                </c:pt>
                <c:pt idx="1">
                  <c:v>Netherlands</c:v>
                </c:pt>
                <c:pt idx="2">
                  <c:v>UK&amp;Ireland</c:v>
                </c:pt>
                <c:pt idx="3">
                  <c:v>Latvia</c:v>
                </c:pt>
                <c:pt idx="4">
                  <c:v>Ksa</c:v>
                </c:pt>
                <c:pt idx="5">
                  <c:v>Belgium</c:v>
                </c:pt>
                <c:pt idx="6">
                  <c:v>Italy</c:v>
                </c:pt>
                <c:pt idx="7">
                  <c:v>France</c:v>
                </c:pt>
                <c:pt idx="8">
                  <c:v>Iraq</c:v>
                </c:pt>
              </c:strCache>
            </c:strRef>
          </c:cat>
          <c:val>
            <c:numRef>
              <c:f>'2014'!$C$3:$C$11</c:f>
              <c:numCache>
                <c:formatCode>General</c:formatCode>
                <c:ptCount val="9"/>
                <c:pt idx="0">
                  <c:v>24.1</c:v>
                </c:pt>
                <c:pt idx="1">
                  <c:v>22.64</c:v>
                </c:pt>
                <c:pt idx="2">
                  <c:v>15.239999999999998</c:v>
                </c:pt>
                <c:pt idx="3">
                  <c:v>10.33</c:v>
                </c:pt>
                <c:pt idx="4">
                  <c:v>9.5</c:v>
                </c:pt>
                <c:pt idx="5">
                  <c:v>6.1499999999999995</c:v>
                </c:pt>
                <c:pt idx="6">
                  <c:v>5.99</c:v>
                </c:pt>
                <c:pt idx="7">
                  <c:v>4.5599999999999996</c:v>
                </c:pt>
                <c:pt idx="8">
                  <c:v>1.05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rtl="0"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GB"/>
            </a:pPr>
            <a:r>
              <a:rPr lang="en-US"/>
              <a:t>Top Countries</a:t>
            </a:r>
            <a:r>
              <a:rPr lang="en-US" baseline="0"/>
              <a:t> of 2010</a:t>
            </a:r>
            <a:endParaRPr lang="en-US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'2010'!$C$2</c:f>
              <c:strCache>
                <c:ptCount val="1"/>
                <c:pt idx="0">
                  <c:v>Percentage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'2010'!$A$3:$A$12</c:f>
              <c:strCache>
                <c:ptCount val="10"/>
                <c:pt idx="0">
                  <c:v>Syria</c:v>
                </c:pt>
                <c:pt idx="1">
                  <c:v>Sudan</c:v>
                </c:pt>
                <c:pt idx="2">
                  <c:v>Iraq</c:v>
                </c:pt>
                <c:pt idx="3">
                  <c:v>Jordan</c:v>
                </c:pt>
                <c:pt idx="4">
                  <c:v>KSA</c:v>
                </c:pt>
                <c:pt idx="5">
                  <c:v>Morroco</c:v>
                </c:pt>
                <c:pt idx="6">
                  <c:v>UAE</c:v>
                </c:pt>
                <c:pt idx="7">
                  <c:v>Lebanon</c:v>
                </c:pt>
                <c:pt idx="8">
                  <c:v>Algeria</c:v>
                </c:pt>
                <c:pt idx="9">
                  <c:v>Kenya</c:v>
                </c:pt>
              </c:strCache>
            </c:strRef>
          </c:cat>
          <c:val>
            <c:numRef>
              <c:f>'2010'!$C$3:$C$12</c:f>
              <c:numCache>
                <c:formatCode>General</c:formatCode>
                <c:ptCount val="10"/>
                <c:pt idx="0">
                  <c:v>21.12</c:v>
                </c:pt>
                <c:pt idx="1">
                  <c:v>14.5</c:v>
                </c:pt>
                <c:pt idx="2">
                  <c:v>14.08</c:v>
                </c:pt>
                <c:pt idx="3">
                  <c:v>11.99</c:v>
                </c:pt>
                <c:pt idx="4">
                  <c:v>11.629999999999999</c:v>
                </c:pt>
                <c:pt idx="5">
                  <c:v>8.02</c:v>
                </c:pt>
                <c:pt idx="6">
                  <c:v>6.79</c:v>
                </c:pt>
                <c:pt idx="7">
                  <c:v>6.1499999999999995</c:v>
                </c:pt>
                <c:pt idx="8">
                  <c:v>2.77</c:v>
                </c:pt>
                <c:pt idx="9">
                  <c:v>2.9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rtl="0"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GB"/>
            </a:pPr>
            <a:r>
              <a:rPr lang="en-US" sz="1800" b="1" i="0" u="none" strike="noStrike" baseline="0">
                <a:effectLst/>
              </a:rPr>
              <a:t>Top Countries of 2011</a:t>
            </a:r>
            <a:endParaRPr lang="en-US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'2011'!$C$2</c:f>
              <c:strCache>
                <c:ptCount val="1"/>
                <c:pt idx="0">
                  <c:v>Percentage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'2011'!$A$3:$A$12</c:f>
              <c:strCache>
                <c:ptCount val="10"/>
                <c:pt idx="0">
                  <c:v>Sudan</c:v>
                </c:pt>
                <c:pt idx="1">
                  <c:v>Iraq</c:v>
                </c:pt>
                <c:pt idx="2">
                  <c:v>Jordan</c:v>
                </c:pt>
                <c:pt idx="3">
                  <c:v>Syria</c:v>
                </c:pt>
                <c:pt idx="4">
                  <c:v>KSA</c:v>
                </c:pt>
                <c:pt idx="5">
                  <c:v>Morroco</c:v>
                </c:pt>
                <c:pt idx="6">
                  <c:v>Lebanon</c:v>
                </c:pt>
                <c:pt idx="7">
                  <c:v>UAE</c:v>
                </c:pt>
                <c:pt idx="8">
                  <c:v>Kenya</c:v>
                </c:pt>
                <c:pt idx="9">
                  <c:v>Algeria</c:v>
                </c:pt>
              </c:strCache>
            </c:strRef>
          </c:cat>
          <c:val>
            <c:numRef>
              <c:f>'2011'!$C$3:$C$12</c:f>
              <c:numCache>
                <c:formatCode>General</c:formatCode>
                <c:ptCount val="10"/>
                <c:pt idx="0">
                  <c:v>16.45999999999999</c:v>
                </c:pt>
                <c:pt idx="1">
                  <c:v>13.82</c:v>
                </c:pt>
                <c:pt idx="2" formatCode="0.00">
                  <c:v>13.559525766198902</c:v>
                </c:pt>
                <c:pt idx="3" formatCode="0.00">
                  <c:v>12.662631272417306</c:v>
                </c:pt>
                <c:pt idx="4" formatCode="0.00">
                  <c:v>11.633419278724405</c:v>
                </c:pt>
                <c:pt idx="5" formatCode="0.00">
                  <c:v>8.1175105268565755</c:v>
                </c:pt>
                <c:pt idx="6" formatCode="0.00">
                  <c:v>7.6386358369665457</c:v>
                </c:pt>
                <c:pt idx="7" formatCode="0.00">
                  <c:v>7.0436447472475097</c:v>
                </c:pt>
                <c:pt idx="8" formatCode="0.00">
                  <c:v>4.9384432202726032</c:v>
                </c:pt>
                <c:pt idx="9" formatCode="0.00">
                  <c:v>4.1179418452957846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rtl="0"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GB"/>
            </a:pPr>
            <a:r>
              <a:rPr lang="en-US" sz="1800" b="1" i="0" u="none" strike="noStrike" baseline="0">
                <a:effectLst/>
              </a:rPr>
              <a:t>Top Countries of 2012</a:t>
            </a:r>
            <a:endParaRPr lang="en-US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'2012'!$C$2</c:f>
              <c:strCache>
                <c:ptCount val="1"/>
                <c:pt idx="0">
                  <c:v>Percentage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'2012'!$A$3:$A$12</c:f>
              <c:strCache>
                <c:ptCount val="10"/>
                <c:pt idx="0">
                  <c:v>Iraq</c:v>
                </c:pt>
                <c:pt idx="1">
                  <c:v>Sudan</c:v>
                </c:pt>
                <c:pt idx="2">
                  <c:v>KSA</c:v>
                </c:pt>
                <c:pt idx="3">
                  <c:v>Jordan</c:v>
                </c:pt>
                <c:pt idx="4">
                  <c:v>UAE</c:v>
                </c:pt>
                <c:pt idx="5">
                  <c:v>Lebanon</c:v>
                </c:pt>
                <c:pt idx="6">
                  <c:v>Algeria</c:v>
                </c:pt>
                <c:pt idx="7">
                  <c:v>Morroco</c:v>
                </c:pt>
                <c:pt idx="8">
                  <c:v>Kenya</c:v>
                </c:pt>
                <c:pt idx="9">
                  <c:v>Syria</c:v>
                </c:pt>
              </c:strCache>
            </c:strRef>
          </c:cat>
          <c:val>
            <c:numRef>
              <c:f>'2012'!$C$3:$C$12</c:f>
              <c:numCache>
                <c:formatCode>0.00</c:formatCode>
                <c:ptCount val="10"/>
                <c:pt idx="0">
                  <c:v>16.756167352959299</c:v>
                </c:pt>
                <c:pt idx="1">
                  <c:v>16.474986900153802</c:v>
                </c:pt>
                <c:pt idx="2">
                  <c:v>13.662723054437302</c:v>
                </c:pt>
                <c:pt idx="3">
                  <c:v>11.274306857403802</c:v>
                </c:pt>
                <c:pt idx="4">
                  <c:v>10.719213986896795</c:v>
                </c:pt>
                <c:pt idx="5">
                  <c:v>7.2693194532784604</c:v>
                </c:pt>
                <c:pt idx="6">
                  <c:v>6.676147945153863</c:v>
                </c:pt>
                <c:pt idx="7">
                  <c:v>6.5394899900787999</c:v>
                </c:pt>
                <c:pt idx="8">
                  <c:v>5.4085560679283775</c:v>
                </c:pt>
                <c:pt idx="9">
                  <c:v>5.2190883890345825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rtl="0"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GB"/>
            </a:pPr>
            <a:r>
              <a:rPr lang="en-US" sz="1800" b="1" i="0" u="none" strike="noStrike" baseline="0">
                <a:effectLst/>
              </a:rPr>
              <a:t>Top Countries of 2013</a:t>
            </a:r>
            <a:endParaRPr lang="en-US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'2013'!$C$2</c:f>
              <c:strCache>
                <c:ptCount val="1"/>
                <c:pt idx="0">
                  <c:v>Percentage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'2013'!$A$3:$A$12</c:f>
              <c:strCache>
                <c:ptCount val="10"/>
                <c:pt idx="0">
                  <c:v>Iraq</c:v>
                </c:pt>
                <c:pt idx="1">
                  <c:v>UAE</c:v>
                </c:pt>
                <c:pt idx="2">
                  <c:v>Sudan</c:v>
                </c:pt>
                <c:pt idx="3">
                  <c:v>KSA</c:v>
                </c:pt>
                <c:pt idx="4">
                  <c:v>Jordan</c:v>
                </c:pt>
                <c:pt idx="5">
                  <c:v>Lebanon</c:v>
                </c:pt>
                <c:pt idx="6">
                  <c:v>Morroco</c:v>
                </c:pt>
                <c:pt idx="7">
                  <c:v>Kenya</c:v>
                </c:pt>
                <c:pt idx="8">
                  <c:v>Syria</c:v>
                </c:pt>
                <c:pt idx="9">
                  <c:v>Algeria</c:v>
                </c:pt>
              </c:strCache>
            </c:strRef>
          </c:cat>
          <c:val>
            <c:numRef>
              <c:f>'2013'!$C$3:$C$12</c:f>
              <c:numCache>
                <c:formatCode>0.00</c:formatCode>
                <c:ptCount val="10"/>
                <c:pt idx="0">
                  <c:v>15.5523532445103</c:v>
                </c:pt>
                <c:pt idx="1">
                  <c:v>15.359495108322806</c:v>
                </c:pt>
                <c:pt idx="2">
                  <c:v>14.5719479654196</c:v>
                </c:pt>
                <c:pt idx="3">
                  <c:v>11.6145107523697</c:v>
                </c:pt>
                <c:pt idx="4">
                  <c:v>11.5726717186875</c:v>
                </c:pt>
                <c:pt idx="5">
                  <c:v>9.9564031064990353</c:v>
                </c:pt>
                <c:pt idx="6">
                  <c:v>7.5098572624020798</c:v>
                </c:pt>
                <c:pt idx="7">
                  <c:v>5.2298919360206995</c:v>
                </c:pt>
                <c:pt idx="8">
                  <c:v>4.8620927068204072</c:v>
                </c:pt>
                <c:pt idx="9">
                  <c:v>3.7707761978114012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rtl="0"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GB"/>
            </a:pPr>
            <a:r>
              <a:rPr lang="en-US" sz="1800" b="1" i="0" u="none" strike="noStrike" baseline="0">
                <a:effectLst/>
              </a:rPr>
              <a:t>Top Countries of 2014</a:t>
            </a:r>
            <a:endParaRPr lang="en-US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'2014'!$C$2</c:f>
              <c:strCache>
                <c:ptCount val="1"/>
                <c:pt idx="0">
                  <c:v>Percentage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'2014'!$A$3:$A$12</c:f>
              <c:strCache>
                <c:ptCount val="10"/>
                <c:pt idx="0">
                  <c:v>UAE</c:v>
                </c:pt>
                <c:pt idx="1">
                  <c:v>Lebanon</c:v>
                </c:pt>
                <c:pt idx="2">
                  <c:v>Sudan</c:v>
                </c:pt>
                <c:pt idx="3">
                  <c:v>Jordan</c:v>
                </c:pt>
                <c:pt idx="4">
                  <c:v>Morroco</c:v>
                </c:pt>
                <c:pt idx="5">
                  <c:v>Iraq</c:v>
                </c:pt>
                <c:pt idx="6">
                  <c:v>KSA</c:v>
                </c:pt>
                <c:pt idx="7">
                  <c:v>Syria</c:v>
                </c:pt>
                <c:pt idx="8">
                  <c:v>Algeria</c:v>
                </c:pt>
                <c:pt idx="9">
                  <c:v>Kenya</c:v>
                </c:pt>
              </c:strCache>
            </c:strRef>
          </c:cat>
          <c:val>
            <c:numRef>
              <c:f>'2014'!$C$3:$C$12</c:f>
              <c:numCache>
                <c:formatCode>0.00</c:formatCode>
                <c:ptCount val="10"/>
                <c:pt idx="0">
                  <c:v>18.31895852659472</c:v>
                </c:pt>
                <c:pt idx="1">
                  <c:v>13.456320272289105</c:v>
                </c:pt>
                <c:pt idx="2">
                  <c:v>11.729941243844801</c:v>
                </c:pt>
                <c:pt idx="3">
                  <c:v>10.566844418957208</c:v>
                </c:pt>
                <c:pt idx="4">
                  <c:v>10.092057311919705</c:v>
                </c:pt>
                <c:pt idx="5">
                  <c:v>9.9574244748131306</c:v>
                </c:pt>
                <c:pt idx="6">
                  <c:v>9.4120339883540591</c:v>
                </c:pt>
                <c:pt idx="7">
                  <c:v>7.5591076858963726</c:v>
                </c:pt>
                <c:pt idx="8">
                  <c:v>4.6763785740549997</c:v>
                </c:pt>
                <c:pt idx="9">
                  <c:v>4.2309335032756596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rtl="0"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GB"/>
            </a:pPr>
            <a:r>
              <a:rPr lang="en-GB"/>
              <a:t>Top 10</a:t>
            </a:r>
            <a:r>
              <a:rPr lang="en-GB" baseline="0"/>
              <a:t> Countries in 2010</a:t>
            </a:r>
            <a:endParaRPr lang="en-GB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'2010'!$A$3:$A$12</c:f>
              <c:strCache>
                <c:ptCount val="10"/>
                <c:pt idx="0">
                  <c:v>Yemen</c:v>
                </c:pt>
                <c:pt idx="1">
                  <c:v>Romania</c:v>
                </c:pt>
                <c:pt idx="2">
                  <c:v>Iraq</c:v>
                </c:pt>
                <c:pt idx="3">
                  <c:v>Sudan</c:v>
                </c:pt>
                <c:pt idx="4">
                  <c:v>KSA</c:v>
                </c:pt>
                <c:pt idx="5">
                  <c:v>Turkey</c:v>
                </c:pt>
                <c:pt idx="6">
                  <c:v>Libya</c:v>
                </c:pt>
                <c:pt idx="7">
                  <c:v>Pakistan</c:v>
                </c:pt>
                <c:pt idx="8">
                  <c:v>Indua</c:v>
                </c:pt>
                <c:pt idx="9">
                  <c:v>UAE</c:v>
                </c:pt>
              </c:strCache>
            </c:strRef>
          </c:cat>
          <c:val>
            <c:numRef>
              <c:f>'2010'!$C$3:$C$12</c:f>
              <c:numCache>
                <c:formatCode>General</c:formatCode>
                <c:ptCount val="10"/>
                <c:pt idx="0">
                  <c:v>18.11000000000001</c:v>
                </c:pt>
                <c:pt idx="1">
                  <c:v>14.69</c:v>
                </c:pt>
                <c:pt idx="2">
                  <c:v>14.239999999999998</c:v>
                </c:pt>
                <c:pt idx="3">
                  <c:v>13.9</c:v>
                </c:pt>
                <c:pt idx="4">
                  <c:v>12.88</c:v>
                </c:pt>
                <c:pt idx="5">
                  <c:v>7.1499999999999995</c:v>
                </c:pt>
                <c:pt idx="6">
                  <c:v>5.6099999999999985</c:v>
                </c:pt>
                <c:pt idx="7">
                  <c:v>5.3599999999999985</c:v>
                </c:pt>
                <c:pt idx="8">
                  <c:v>4.78</c:v>
                </c:pt>
                <c:pt idx="9">
                  <c:v>3.23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rtl="0"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GB"/>
            </a:pPr>
            <a:r>
              <a:rPr lang="en-US"/>
              <a:t>Top 10 Countries in Pharma 2011</a:t>
            </a:r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</c:dLbls>
          <c:cat>
            <c:strRef>
              <c:f>'2011'!$A$3:$A$12</c:f>
              <c:strCache>
                <c:ptCount val="10"/>
                <c:pt idx="0">
                  <c:v>Iraq</c:v>
                </c:pt>
                <c:pt idx="1">
                  <c:v>Sudan</c:v>
                </c:pt>
                <c:pt idx="2">
                  <c:v>KSA</c:v>
                </c:pt>
                <c:pt idx="3">
                  <c:v>Yemen</c:v>
                </c:pt>
                <c:pt idx="4">
                  <c:v>Romania</c:v>
                </c:pt>
                <c:pt idx="5">
                  <c:v>Turkey</c:v>
                </c:pt>
                <c:pt idx="6">
                  <c:v>Pakistan</c:v>
                </c:pt>
                <c:pt idx="7">
                  <c:v>India</c:v>
                </c:pt>
                <c:pt idx="8">
                  <c:v>Libya</c:v>
                </c:pt>
                <c:pt idx="9">
                  <c:v>UAE</c:v>
                </c:pt>
              </c:strCache>
            </c:strRef>
          </c:cat>
          <c:val>
            <c:numRef>
              <c:f>'2011'!$C$3:$C$12</c:f>
              <c:numCache>
                <c:formatCode>General</c:formatCode>
                <c:ptCount val="10"/>
                <c:pt idx="0">
                  <c:v>17.100000000000001</c:v>
                </c:pt>
                <c:pt idx="1">
                  <c:v>16.309999999999999</c:v>
                </c:pt>
                <c:pt idx="2">
                  <c:v>15.52</c:v>
                </c:pt>
                <c:pt idx="3">
                  <c:v>15.239999999999998</c:v>
                </c:pt>
                <c:pt idx="4">
                  <c:v>11.93</c:v>
                </c:pt>
                <c:pt idx="5">
                  <c:v>8.8000000000000007</c:v>
                </c:pt>
                <c:pt idx="6">
                  <c:v>5.21</c:v>
                </c:pt>
                <c:pt idx="7">
                  <c:v>4.1499999999999995</c:v>
                </c:pt>
                <c:pt idx="8">
                  <c:v>2.88</c:v>
                </c:pt>
                <c:pt idx="9">
                  <c:v>2.8</c:v>
                </c:pt>
              </c:numCache>
            </c:numRef>
          </c:val>
        </c:ser>
        <c:ser>
          <c:idx val="1"/>
          <c:order val="1"/>
          <c:tx>
            <c:strRef>
              <c:f>'2011'!$A$3:$A$12</c:f>
              <c:strCache>
                <c:ptCount val="1"/>
                <c:pt idx="0">
                  <c:v>Iraq Sudan KSA Yemen Romania Turkey Pakistan India Libya UAE</c:v>
                </c:pt>
              </c:strCache>
            </c:strRef>
          </c:tx>
          <c:explosion val="25"/>
          <c:cat>
            <c:strRef>
              <c:f>'2011'!$A$3:$A$12</c:f>
              <c:strCache>
                <c:ptCount val="10"/>
                <c:pt idx="0">
                  <c:v>Iraq</c:v>
                </c:pt>
                <c:pt idx="1">
                  <c:v>Sudan</c:v>
                </c:pt>
                <c:pt idx="2">
                  <c:v>KSA</c:v>
                </c:pt>
                <c:pt idx="3">
                  <c:v>Yemen</c:v>
                </c:pt>
                <c:pt idx="4">
                  <c:v>Romania</c:v>
                </c:pt>
                <c:pt idx="5">
                  <c:v>Turkey</c:v>
                </c:pt>
                <c:pt idx="6">
                  <c:v>Pakistan</c:v>
                </c:pt>
                <c:pt idx="7">
                  <c:v>India</c:v>
                </c:pt>
                <c:pt idx="8">
                  <c:v>Libya</c:v>
                </c:pt>
                <c:pt idx="9">
                  <c:v>UAE</c:v>
                </c:pt>
              </c:strCache>
            </c:strRef>
          </c:cat>
          <c:val>
            <c:numLit>
              <c:formatCode>General</c:formatCode>
              <c:ptCount val="1"/>
              <c:pt idx="0">
                <c:v>1</c:v>
              </c:pt>
            </c:numLit>
          </c:val>
        </c:ser>
      </c:pie3DChart>
    </c:plotArea>
    <c:legend>
      <c:legendPos val="r"/>
      <c:layout/>
      <c:txPr>
        <a:bodyPr/>
        <a:lstStyle/>
        <a:p>
          <a:pPr rtl="0"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GB"/>
            </a:pPr>
            <a:r>
              <a:rPr lang="en-US"/>
              <a:t>Top 10 Countries</a:t>
            </a:r>
            <a:r>
              <a:rPr lang="en-US" baseline="0"/>
              <a:t> in 2012</a:t>
            </a:r>
            <a:endParaRPr lang="en-US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'2012'!$C$2</c:f>
              <c:strCache>
                <c:ptCount val="1"/>
                <c:pt idx="0">
                  <c:v>Percentage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'2012'!$A$3:$A$12</c:f>
              <c:strCache>
                <c:ptCount val="10"/>
                <c:pt idx="0">
                  <c:v>Yemen</c:v>
                </c:pt>
                <c:pt idx="1">
                  <c:v>Iraq</c:v>
                </c:pt>
                <c:pt idx="2">
                  <c:v>Sudan</c:v>
                </c:pt>
                <c:pt idx="3">
                  <c:v>KSA</c:v>
                </c:pt>
                <c:pt idx="4">
                  <c:v>Romania</c:v>
                </c:pt>
                <c:pt idx="5">
                  <c:v>Turkey</c:v>
                </c:pt>
                <c:pt idx="6">
                  <c:v>Libya</c:v>
                </c:pt>
                <c:pt idx="7">
                  <c:v>Pakistan</c:v>
                </c:pt>
                <c:pt idx="8">
                  <c:v>UAE</c:v>
                </c:pt>
                <c:pt idx="9">
                  <c:v>India</c:v>
                </c:pt>
              </c:strCache>
            </c:strRef>
          </c:cat>
          <c:val>
            <c:numRef>
              <c:f>'2012'!$C$3:$C$12</c:f>
              <c:numCache>
                <c:formatCode>General</c:formatCode>
                <c:ptCount val="10"/>
                <c:pt idx="0">
                  <c:v>19.16</c:v>
                </c:pt>
                <c:pt idx="1">
                  <c:v>19.03</c:v>
                </c:pt>
                <c:pt idx="2">
                  <c:v>14.49</c:v>
                </c:pt>
                <c:pt idx="3">
                  <c:v>13.82</c:v>
                </c:pt>
                <c:pt idx="4">
                  <c:v>9.129999999999999</c:v>
                </c:pt>
                <c:pt idx="5">
                  <c:v>6.88</c:v>
                </c:pt>
                <c:pt idx="6">
                  <c:v>6.28</c:v>
                </c:pt>
                <c:pt idx="7">
                  <c:v>6.13</c:v>
                </c:pt>
                <c:pt idx="8">
                  <c:v>2.67</c:v>
                </c:pt>
                <c:pt idx="9">
                  <c:v>2.3499999999999988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rtl="0"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GB"/>
            </a:pPr>
            <a:r>
              <a:rPr lang="en-US"/>
              <a:t>Top 10 Countries 2013</a:t>
            </a:r>
          </a:p>
        </c:rich>
      </c:tx>
      <c:layout>
        <c:manualLayout>
          <c:xMode val="edge"/>
          <c:yMode val="edge"/>
          <c:x val="0.3764860017497817"/>
          <c:y val="2.7777777777777811E-2"/>
        </c:manualLayout>
      </c:layout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'2013'!$C$2</c:f>
              <c:strCache>
                <c:ptCount val="1"/>
                <c:pt idx="0">
                  <c:v>Percentage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'2013'!$A$3:$A$12</c:f>
              <c:strCache>
                <c:ptCount val="10"/>
                <c:pt idx="0">
                  <c:v>Yemen</c:v>
                </c:pt>
                <c:pt idx="1">
                  <c:v>Iraq</c:v>
                </c:pt>
                <c:pt idx="2">
                  <c:v>Sudan</c:v>
                </c:pt>
                <c:pt idx="3">
                  <c:v>KSA</c:v>
                </c:pt>
                <c:pt idx="4">
                  <c:v>Turkey</c:v>
                </c:pt>
                <c:pt idx="5">
                  <c:v>Romania</c:v>
                </c:pt>
                <c:pt idx="6">
                  <c:v>Libya</c:v>
                </c:pt>
                <c:pt idx="7">
                  <c:v>Pakistan</c:v>
                </c:pt>
                <c:pt idx="8">
                  <c:v>UAE</c:v>
                </c:pt>
                <c:pt idx="9">
                  <c:v>India</c:v>
                </c:pt>
              </c:strCache>
            </c:strRef>
          </c:cat>
          <c:val>
            <c:numRef>
              <c:f>'2013'!$C$3:$C$12</c:f>
              <c:numCache>
                <c:formatCode>General</c:formatCode>
                <c:ptCount val="10"/>
                <c:pt idx="0">
                  <c:v>19.61000000000001</c:v>
                </c:pt>
                <c:pt idx="1">
                  <c:v>18.95999999999999</c:v>
                </c:pt>
                <c:pt idx="2">
                  <c:v>15.89</c:v>
                </c:pt>
                <c:pt idx="3">
                  <c:v>14.26</c:v>
                </c:pt>
                <c:pt idx="4">
                  <c:v>7.6499999999999995</c:v>
                </c:pt>
                <c:pt idx="5">
                  <c:v>7.37</c:v>
                </c:pt>
                <c:pt idx="6">
                  <c:v>6.98</c:v>
                </c:pt>
                <c:pt idx="7">
                  <c:v>5.31</c:v>
                </c:pt>
                <c:pt idx="8">
                  <c:v>2.23</c:v>
                </c:pt>
                <c:pt idx="9">
                  <c:v>1.6800000000000006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rtl="0"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GB"/>
            </a:pPr>
            <a:r>
              <a:rPr lang="en-US"/>
              <a:t>Top 10</a:t>
            </a:r>
            <a:r>
              <a:rPr lang="en-US" baseline="0"/>
              <a:t> Countries in 2014</a:t>
            </a:r>
            <a:endParaRPr lang="en-US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'2014'!$C$2</c:f>
              <c:strCache>
                <c:ptCount val="1"/>
                <c:pt idx="0">
                  <c:v>Percentage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'2014'!$A$3:$A$12</c:f>
              <c:strCache>
                <c:ptCount val="10"/>
                <c:pt idx="0">
                  <c:v>Ksa</c:v>
                </c:pt>
                <c:pt idx="1">
                  <c:v>Yemen</c:v>
                </c:pt>
                <c:pt idx="2">
                  <c:v>Iraq</c:v>
                </c:pt>
                <c:pt idx="3">
                  <c:v>Sudan</c:v>
                </c:pt>
                <c:pt idx="4">
                  <c:v>Romania</c:v>
                </c:pt>
                <c:pt idx="5">
                  <c:v>Turkey</c:v>
                </c:pt>
                <c:pt idx="6">
                  <c:v>Pakistan</c:v>
                </c:pt>
                <c:pt idx="7">
                  <c:v>UAE</c:v>
                </c:pt>
                <c:pt idx="8">
                  <c:v>Libya</c:v>
                </c:pt>
                <c:pt idx="9">
                  <c:v>India</c:v>
                </c:pt>
              </c:strCache>
            </c:strRef>
          </c:cat>
          <c:val>
            <c:numRef>
              <c:f>'2014'!$C$3:$C$12</c:f>
              <c:numCache>
                <c:formatCode>General</c:formatCode>
                <c:ptCount val="10"/>
                <c:pt idx="0">
                  <c:v>23.259999999999991</c:v>
                </c:pt>
                <c:pt idx="1">
                  <c:v>21.47</c:v>
                </c:pt>
                <c:pt idx="2">
                  <c:v>15.52</c:v>
                </c:pt>
                <c:pt idx="3">
                  <c:v>15.18</c:v>
                </c:pt>
                <c:pt idx="4">
                  <c:v>7.28</c:v>
                </c:pt>
                <c:pt idx="5">
                  <c:v>5.85</c:v>
                </c:pt>
                <c:pt idx="6">
                  <c:v>4.72</c:v>
                </c:pt>
                <c:pt idx="7">
                  <c:v>2.9899999999999998</c:v>
                </c:pt>
                <c:pt idx="8">
                  <c:v>2.62</c:v>
                </c:pt>
                <c:pt idx="9">
                  <c:v>1.06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rtl="0"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GB"/>
            </a:pPr>
            <a:r>
              <a:rPr lang="en-US"/>
              <a:t>Top 10 Countries in</a:t>
            </a:r>
            <a:r>
              <a:rPr lang="en-US" baseline="0"/>
              <a:t> 2010</a:t>
            </a:r>
            <a:endParaRPr lang="en-US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'2010'!$C$2</c:f>
              <c:strCache>
                <c:ptCount val="1"/>
                <c:pt idx="0">
                  <c:v>Percentage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'2010'!$A$3:$A$7</c:f>
              <c:strCache>
                <c:ptCount val="5"/>
                <c:pt idx="0">
                  <c:v>Ksa</c:v>
                </c:pt>
                <c:pt idx="1">
                  <c:v>UAE</c:v>
                </c:pt>
                <c:pt idx="2">
                  <c:v>France</c:v>
                </c:pt>
                <c:pt idx="3">
                  <c:v>Iraq</c:v>
                </c:pt>
                <c:pt idx="4">
                  <c:v>UK&amp;Ireland</c:v>
                </c:pt>
              </c:strCache>
            </c:strRef>
          </c:cat>
          <c:val>
            <c:numRef>
              <c:f>'2010'!$C$3:$C$7</c:f>
              <c:numCache>
                <c:formatCode>General</c:formatCode>
                <c:ptCount val="5"/>
                <c:pt idx="0">
                  <c:v>89.240000000000023</c:v>
                </c:pt>
                <c:pt idx="1">
                  <c:v>5.81</c:v>
                </c:pt>
                <c:pt idx="2">
                  <c:v>2.09</c:v>
                </c:pt>
                <c:pt idx="3">
                  <c:v>1.54</c:v>
                </c:pt>
                <c:pt idx="4">
                  <c:v>1.26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rtl="0"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GB"/>
            </a:pPr>
            <a:r>
              <a:rPr lang="en-US"/>
              <a:t>Top</a:t>
            </a:r>
            <a:r>
              <a:rPr lang="en-US" baseline="0"/>
              <a:t> 10 Countries in 2011</a:t>
            </a:r>
            <a:endParaRPr lang="en-US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'2011'!$C$2</c:f>
              <c:strCache>
                <c:ptCount val="1"/>
                <c:pt idx="0">
                  <c:v>Percentage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'2011'!$A$3:$A$9</c:f>
              <c:strCache>
                <c:ptCount val="7"/>
                <c:pt idx="0">
                  <c:v>Ksa</c:v>
                </c:pt>
                <c:pt idx="1">
                  <c:v>Belgium</c:v>
                </c:pt>
                <c:pt idx="2">
                  <c:v>Netherlands</c:v>
                </c:pt>
                <c:pt idx="3">
                  <c:v>UAE</c:v>
                </c:pt>
                <c:pt idx="4">
                  <c:v>Iraq</c:v>
                </c:pt>
                <c:pt idx="5">
                  <c:v>Germany</c:v>
                </c:pt>
                <c:pt idx="6">
                  <c:v>Italy</c:v>
                </c:pt>
              </c:strCache>
            </c:strRef>
          </c:cat>
          <c:val>
            <c:numRef>
              <c:f>'2011'!$C$3:$C$9</c:f>
              <c:numCache>
                <c:formatCode>General</c:formatCode>
                <c:ptCount val="7"/>
                <c:pt idx="0">
                  <c:v>79.040000000000006</c:v>
                </c:pt>
                <c:pt idx="1">
                  <c:v>7.1</c:v>
                </c:pt>
                <c:pt idx="2">
                  <c:v>4.25</c:v>
                </c:pt>
                <c:pt idx="3">
                  <c:v>3.2</c:v>
                </c:pt>
                <c:pt idx="4">
                  <c:v>3.18</c:v>
                </c:pt>
                <c:pt idx="5">
                  <c:v>1.32</c:v>
                </c:pt>
                <c:pt idx="6">
                  <c:v>1.05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rtl="0"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lang="en-GB"/>
            </a:pPr>
            <a:r>
              <a:rPr lang="en-US"/>
              <a:t>Top 10 countries</a:t>
            </a:r>
            <a:r>
              <a:rPr lang="en-US" baseline="0"/>
              <a:t> in 2012</a:t>
            </a:r>
            <a:endParaRPr lang="en-US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'2012'!$C$2</c:f>
              <c:strCache>
                <c:ptCount val="1"/>
                <c:pt idx="0">
                  <c:v>Percentage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lang="en-GB"/>
                </a:pPr>
                <a:endParaRPr lang="en-US"/>
              </a:p>
            </c:txPr>
            <c:showVal val="1"/>
            <c:showLeaderLines val="1"/>
          </c:dLbls>
          <c:cat>
            <c:strRef>
              <c:f>'2012'!$A$3:$A$10</c:f>
              <c:strCache>
                <c:ptCount val="8"/>
                <c:pt idx="0">
                  <c:v>Ksa</c:v>
                </c:pt>
                <c:pt idx="1">
                  <c:v>Germany</c:v>
                </c:pt>
                <c:pt idx="2">
                  <c:v>UK&amp;Ireland</c:v>
                </c:pt>
                <c:pt idx="3">
                  <c:v>Netherlands</c:v>
                </c:pt>
                <c:pt idx="4">
                  <c:v>Belgium</c:v>
                </c:pt>
                <c:pt idx="5">
                  <c:v>UAE</c:v>
                </c:pt>
                <c:pt idx="6">
                  <c:v>France</c:v>
                </c:pt>
                <c:pt idx="7">
                  <c:v>Italy</c:v>
                </c:pt>
              </c:strCache>
            </c:strRef>
          </c:cat>
          <c:val>
            <c:numRef>
              <c:f>'2012'!$C$3:$C$10</c:f>
              <c:numCache>
                <c:formatCode>General</c:formatCode>
                <c:ptCount val="8"/>
                <c:pt idx="0">
                  <c:v>30.4</c:v>
                </c:pt>
                <c:pt idx="1">
                  <c:v>20.63000000000001</c:v>
                </c:pt>
                <c:pt idx="2">
                  <c:v>10.239999999999998</c:v>
                </c:pt>
                <c:pt idx="3">
                  <c:v>10.06</c:v>
                </c:pt>
                <c:pt idx="4">
                  <c:v>9.350000000000005</c:v>
                </c:pt>
                <c:pt idx="5">
                  <c:v>9.02</c:v>
                </c:pt>
                <c:pt idx="6">
                  <c:v>5.33</c:v>
                </c:pt>
                <c:pt idx="7">
                  <c:v>4.17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 rtl="0">
            <a:defRPr lang="en-GB"/>
          </a:pPr>
          <a:endParaRPr lang="en-US"/>
        </a:p>
      </c:txPr>
    </c:legend>
    <c:plotVisOnly val="1"/>
    <c:dispBlanksAs val="zero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5F395-EDAC-4C48-9802-1C481AC2883E}" type="datetimeFigureOut">
              <a:rPr lang="en-US" smtClean="0"/>
              <a:pPr/>
              <a:t>3/25/2015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66DD6-2DCC-4BA0-AD06-D13E8BF761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38212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7AB95-FD22-401C-8529-5FAE71912723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USP Science &amp; Standards Symposium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E069-FC8D-4E4A-9357-484C22551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52E1F-9D71-4B21-BF43-192C1FB80376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USP Science &amp; Standards Symposium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E069-FC8D-4E4A-9357-484C22551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A347B-B584-4BD3-B7B2-F10E9B3FF349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USP Science &amp; Standards Symposium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E069-FC8D-4E4A-9357-484C22551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C6934-B8BF-40B3-827F-E978B877532B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USP Science &amp; Standards Symposium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E069-FC8D-4E4A-9357-484C22551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72A5-94D5-49A4-B9F8-6740A3CB4A13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USP Science &amp; Standards Symposium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E069-FC8D-4E4A-9357-484C22551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CF467-F544-45DF-8FA6-3587AD55FAFE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USP Science &amp; Standards Symposium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E069-FC8D-4E4A-9357-484C22551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87068-5ECA-4FC2-B933-63C83A43FC5A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USP Science &amp; Standards Symposium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E069-FC8D-4E4A-9357-484C22551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0D574-39FF-4C5E-B78B-49A6D7BC1853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USP Science &amp; Standards Symposium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E069-FC8D-4E4A-9357-484C22551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56A00-1C95-4A97-8ED9-7AFAA5781735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USP Science &amp; Standards Symposium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E069-FC8D-4E4A-9357-484C22551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F5A8C-A20E-43DB-9082-C91EC77A3847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USP Science &amp; Standards Symposium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E069-FC8D-4E4A-9357-484C22551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5DFFA-D0C3-4EB5-A23E-2C7BAE547BAE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USP Science &amp; Standards Symposium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5E069-FC8D-4E4A-9357-484C22551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9C6D1-93E7-4C55-A67E-F3DEC590A5CD}" type="datetime1">
              <a:rPr lang="en-US" smtClean="0"/>
              <a:pPr/>
              <a:t>3/25/2015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USP Science &amp; Standards Symposium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5E069-FC8D-4E4A-9357-484C22551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71800"/>
            <a:ext cx="7772400" cy="762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Berlin Sans FB Demi" pitchFamily="34" charset="0"/>
              </a:rPr>
              <a:t>The Export Council for Medical Industries - ECMI</a:t>
            </a:r>
            <a:endParaRPr lang="en-US" dirty="0"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371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Mrs. Nevine Hossam</a:t>
            </a: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 Antiqua" pitchFamily="18" charset="0"/>
              </a:rPr>
              <a:t>Executive Manager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447800" y="685800"/>
            <a:ext cx="70104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Bell MT" pitchFamily="18" charset="0"/>
              <a:ea typeface="+mn-ea"/>
              <a:cs typeface="+mn-cs"/>
            </a:endParaRPr>
          </a:p>
        </p:txBody>
      </p:sp>
      <p:pic>
        <p:nvPicPr>
          <p:cNvPr id="4" name="Picture 2" descr="C:\Users\DEll\Desktop\portal gate &amp; logos\final 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304800"/>
            <a:ext cx="4191000" cy="2171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Actual Sector Export’s Development(2010-2014)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44438527"/>
              </p:ext>
            </p:extLst>
          </p:nvPr>
        </p:nvGraphicFramePr>
        <p:xfrm>
          <a:off x="533400" y="1676400"/>
          <a:ext cx="8458200" cy="3657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219200"/>
                <a:gridCol w="1219200"/>
                <a:gridCol w="1143000"/>
                <a:gridCol w="1409700"/>
                <a:gridCol w="1409700"/>
              </a:tblGrid>
              <a:tr h="626551">
                <a:tc>
                  <a:txBody>
                    <a:bodyPr/>
                    <a:lstStyle/>
                    <a:p>
                      <a:r>
                        <a:rPr lang="ar-SA" dirty="0" smtClean="0"/>
                        <a:t>Sector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2014</a:t>
                      </a:r>
                      <a:endParaRPr lang="en-GB" dirty="0"/>
                    </a:p>
                  </a:txBody>
                  <a:tcPr/>
                </a:tc>
              </a:tr>
              <a:tr h="651644">
                <a:tc>
                  <a:txBody>
                    <a:bodyPr/>
                    <a:lstStyle/>
                    <a:p>
                      <a:r>
                        <a:rPr lang="en-GB" dirty="0" smtClean="0"/>
                        <a:t>Pharmaceuticals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1354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1446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1980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2090</a:t>
                      </a:r>
                      <a:endParaRPr lang="en-GB" dirty="0"/>
                    </a:p>
                  </a:txBody>
                  <a:tcPr/>
                </a:tc>
              </a:tr>
              <a:tr h="668232">
                <a:tc>
                  <a:txBody>
                    <a:bodyPr/>
                    <a:lstStyle/>
                    <a:p>
                      <a:r>
                        <a:rPr lang="en-GB" dirty="0" smtClean="0"/>
                        <a:t>Cosmetics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1026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1092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1068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1258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1463</a:t>
                      </a:r>
                      <a:endParaRPr lang="en-GB" dirty="0"/>
                    </a:p>
                  </a:txBody>
                  <a:tcPr/>
                </a:tc>
              </a:tr>
              <a:tr h="785025">
                <a:tc>
                  <a:txBody>
                    <a:bodyPr/>
                    <a:lstStyle/>
                    <a:p>
                      <a:r>
                        <a:rPr lang="en-GB" dirty="0" smtClean="0"/>
                        <a:t>Medical </a:t>
                      </a:r>
                      <a:r>
                        <a:rPr lang="en-GB" dirty="0" smtClean="0"/>
                        <a:t>Devices*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775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843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959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1008</a:t>
                      </a:r>
                      <a:endParaRPr lang="en-GB" dirty="0"/>
                    </a:p>
                  </a:txBody>
                  <a:tcPr/>
                </a:tc>
              </a:tr>
              <a:tr h="926147">
                <a:tc>
                  <a:txBody>
                    <a:bodyPr/>
                    <a:lstStyle/>
                    <a:p>
                      <a:r>
                        <a:rPr lang="en-GB" b="1" dirty="0" smtClean="0"/>
                        <a:t>Total Exports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3155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3381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3530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4197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4561</a:t>
                      </a:r>
                      <a:endParaRPr lang="en-GB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54102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*Excluding Diapers</a:t>
            </a:r>
          </a:p>
          <a:p>
            <a:r>
              <a:rPr lang="en-GB" dirty="0" smtClean="0"/>
              <a:t>Values in million Egyptian Pounds (GOEIC)</a:t>
            </a:r>
          </a:p>
        </p:txBody>
      </p:sp>
    </p:spTree>
    <p:extLst>
      <p:ext uri="{BB962C8B-B14F-4D97-AF65-F5344CB8AC3E}">
        <p14:creationId xmlns="" xmlns:p14="http://schemas.microsoft.com/office/powerpoint/2010/main" val="2694655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Actual Sector Export’s Development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413597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9600" y="6172200"/>
            <a:ext cx="4648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Values in million Egyptian Pounds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3514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Export by geographical distribution - top 10 countries.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(2010-2014)</a:t>
            </a:r>
          </a:p>
          <a:p>
            <a:endParaRPr lang="en-GB" dirty="0" smtClean="0">
              <a:solidFill>
                <a:schemeClr val="tx1"/>
              </a:solidFill>
            </a:endParaRPr>
          </a:p>
          <a:p>
            <a:pPr algn="l"/>
            <a:endParaRPr lang="en-GB" sz="1100" dirty="0" smtClean="0">
              <a:solidFill>
                <a:schemeClr val="tx1"/>
              </a:solidFill>
            </a:endParaRPr>
          </a:p>
          <a:p>
            <a:pPr algn="l"/>
            <a:r>
              <a:rPr lang="en-GB" sz="1200" dirty="0" smtClean="0">
                <a:solidFill>
                  <a:schemeClr val="tx1"/>
                </a:solidFill>
              </a:rPr>
              <a:t>Source: GOEIC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904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Pharmaceutical 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u="sng" dirty="0" smtClean="0"/>
              <a:t>Main export markets:</a:t>
            </a:r>
          </a:p>
          <a:p>
            <a:r>
              <a:rPr lang="en-US" dirty="0" smtClean="0"/>
              <a:t>Yemen</a:t>
            </a:r>
          </a:p>
          <a:p>
            <a:r>
              <a:rPr lang="en-US" dirty="0" smtClean="0"/>
              <a:t>Iraq</a:t>
            </a:r>
          </a:p>
          <a:p>
            <a:r>
              <a:rPr lang="en-US" dirty="0" smtClean="0"/>
              <a:t>Saudi Arabia</a:t>
            </a:r>
          </a:p>
          <a:p>
            <a:r>
              <a:rPr lang="en-US" dirty="0" smtClean="0"/>
              <a:t>Sudan</a:t>
            </a:r>
          </a:p>
          <a:p>
            <a:r>
              <a:rPr lang="en-US" dirty="0" smtClean="0"/>
              <a:t>Romania</a:t>
            </a:r>
          </a:p>
          <a:p>
            <a:r>
              <a:rPr lang="en-US" dirty="0" smtClean="0"/>
              <a:t>Turkey</a:t>
            </a:r>
          </a:p>
          <a:p>
            <a:r>
              <a:rPr lang="en-US" dirty="0" smtClean="0"/>
              <a:t>Libya</a:t>
            </a:r>
          </a:p>
          <a:p>
            <a:r>
              <a:rPr lang="en-US" dirty="0" smtClean="0"/>
              <a:t>Pakistan</a:t>
            </a:r>
          </a:p>
          <a:p>
            <a:r>
              <a:rPr lang="en-US" dirty="0" smtClean="0"/>
              <a:t>UAE</a:t>
            </a:r>
          </a:p>
          <a:p>
            <a:r>
              <a:rPr lang="en-US" dirty="0" smtClean="0"/>
              <a:t>India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87199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983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5711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6944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990600"/>
          <a:ext cx="8229600" cy="5135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16457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533400"/>
          <a:ext cx="8229600" cy="5592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7081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Devices 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u="sng" dirty="0" smtClean="0"/>
              <a:t>Main export markets:</a:t>
            </a:r>
          </a:p>
          <a:p>
            <a:r>
              <a:rPr lang="en-US" dirty="0" smtClean="0"/>
              <a:t>Germany</a:t>
            </a:r>
          </a:p>
          <a:p>
            <a:r>
              <a:rPr lang="en-US" dirty="0" smtClean="0"/>
              <a:t>Netherlands</a:t>
            </a:r>
          </a:p>
          <a:p>
            <a:r>
              <a:rPr lang="en-US" dirty="0" smtClean="0"/>
              <a:t>KSA</a:t>
            </a:r>
          </a:p>
          <a:p>
            <a:r>
              <a:rPr lang="en-US" dirty="0" smtClean="0"/>
              <a:t>UK</a:t>
            </a:r>
          </a:p>
          <a:p>
            <a:r>
              <a:rPr lang="en-US" dirty="0" smtClean="0"/>
              <a:t>Iraq</a:t>
            </a:r>
          </a:p>
          <a:p>
            <a:r>
              <a:rPr lang="en-US" dirty="0" smtClean="0"/>
              <a:t>France</a:t>
            </a:r>
          </a:p>
          <a:p>
            <a:r>
              <a:rPr lang="en-US" dirty="0" smtClean="0"/>
              <a:t>Belgium</a:t>
            </a:r>
          </a:p>
          <a:p>
            <a:r>
              <a:rPr lang="en-US" dirty="0" smtClean="0"/>
              <a:t>Italy</a:t>
            </a:r>
          </a:p>
          <a:p>
            <a:r>
              <a:rPr lang="en-US" dirty="0" smtClean="0"/>
              <a:t>UAE</a:t>
            </a:r>
          </a:p>
          <a:p>
            <a:r>
              <a:rPr lang="en-US" dirty="0" smtClean="0"/>
              <a:t>Latvia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Content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ECMI role</a:t>
            </a:r>
          </a:p>
          <a:p>
            <a:r>
              <a:rPr lang="en-US" dirty="0" smtClean="0"/>
              <a:t>ECMI vision and mission</a:t>
            </a:r>
          </a:p>
          <a:p>
            <a:r>
              <a:rPr lang="en-US" dirty="0" smtClean="0"/>
              <a:t>ECMI goals and objectives</a:t>
            </a:r>
          </a:p>
          <a:p>
            <a:r>
              <a:rPr lang="en-US" dirty="0" smtClean="0"/>
              <a:t>ECMI services’ facilitator</a:t>
            </a:r>
          </a:p>
          <a:p>
            <a:r>
              <a:rPr lang="en-US" dirty="0" smtClean="0"/>
              <a:t>ECMI stakeholders and </a:t>
            </a:r>
            <a:r>
              <a:rPr lang="en-US" dirty="0" smtClean="0"/>
              <a:t>partners</a:t>
            </a:r>
          </a:p>
          <a:p>
            <a:r>
              <a:rPr lang="en-US" dirty="0" smtClean="0"/>
              <a:t>ECMI membership benefits</a:t>
            </a:r>
            <a:endParaRPr lang="en-US" dirty="0" smtClean="0"/>
          </a:p>
          <a:p>
            <a:r>
              <a:rPr lang="en-US" dirty="0" smtClean="0"/>
              <a:t>Sector value propositions</a:t>
            </a:r>
          </a:p>
          <a:p>
            <a:r>
              <a:rPr lang="en-US" dirty="0" smtClean="0"/>
              <a:t>The sectors’ export development </a:t>
            </a:r>
            <a:r>
              <a:rPr lang="en-US" dirty="0" smtClean="0"/>
              <a:t>(2010-2014)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8809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5287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5643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2296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307961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5287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6195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62000"/>
          <a:ext cx="8229600" cy="536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3385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838200"/>
          <a:ext cx="8229600" cy="5287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9188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Cosmetics 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u="sng" dirty="0" smtClean="0"/>
              <a:t>Main export markets:</a:t>
            </a:r>
          </a:p>
          <a:p>
            <a:r>
              <a:rPr lang="en-US" dirty="0" smtClean="0"/>
              <a:t>Iraq</a:t>
            </a:r>
          </a:p>
          <a:p>
            <a:r>
              <a:rPr lang="en-US" dirty="0" smtClean="0"/>
              <a:t>UAE</a:t>
            </a:r>
          </a:p>
          <a:p>
            <a:r>
              <a:rPr lang="en-US" dirty="0" smtClean="0"/>
              <a:t>Jordan</a:t>
            </a:r>
          </a:p>
          <a:p>
            <a:r>
              <a:rPr lang="en-US" dirty="0" smtClean="0"/>
              <a:t>Sudan</a:t>
            </a:r>
          </a:p>
          <a:p>
            <a:r>
              <a:rPr lang="en-US" dirty="0" smtClean="0"/>
              <a:t>Lebanon</a:t>
            </a:r>
          </a:p>
          <a:p>
            <a:r>
              <a:rPr lang="en-US" dirty="0" err="1" smtClean="0"/>
              <a:t>Morroco</a:t>
            </a:r>
            <a:endParaRPr lang="en-US" dirty="0" smtClean="0"/>
          </a:p>
          <a:p>
            <a:r>
              <a:rPr lang="en-US" dirty="0" smtClean="0"/>
              <a:t>KSA</a:t>
            </a:r>
          </a:p>
          <a:p>
            <a:r>
              <a:rPr lang="en-US" dirty="0" smtClean="0"/>
              <a:t>Kenya</a:t>
            </a:r>
          </a:p>
          <a:p>
            <a:r>
              <a:rPr lang="en-US" dirty="0" err="1" smtClean="0"/>
              <a:t>Aljeria</a:t>
            </a:r>
            <a:endParaRPr lang="en-US" dirty="0" smtClean="0"/>
          </a:p>
          <a:p>
            <a:r>
              <a:rPr lang="en-US" dirty="0" smtClean="0"/>
              <a:t>Syria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2422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862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685800"/>
          <a:ext cx="8229600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8506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2776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l"/>
            <a:r>
              <a:rPr lang="en-US" b="1" u="sng" dirty="0" smtClean="0"/>
              <a:t>ECMI role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>
                <a:latin typeface="Bell MT" pitchFamily="18" charset="0"/>
              </a:rPr>
              <a:t>ECMI </a:t>
            </a:r>
            <a:r>
              <a:rPr lang="en-US" smtClean="0">
                <a:latin typeface="Bell MT" pitchFamily="18" charset="0"/>
              </a:rPr>
              <a:t>is designated </a:t>
            </a:r>
            <a:r>
              <a:rPr lang="en-US" dirty="0" smtClean="0">
                <a:latin typeface="Bell MT" pitchFamily="18" charset="0"/>
              </a:rPr>
              <a:t>by the Minister of Industry and foreign Trade that gather industry related policy makers “producers, exporters and government representatives” </a:t>
            </a:r>
            <a:r>
              <a:rPr lang="en-GB" dirty="0" smtClean="0">
                <a:latin typeface="Bell MT" pitchFamily="18" charset="0"/>
              </a:rPr>
              <a:t>to draft and implement export strategies that are compatible with the changing business environment and </a:t>
            </a:r>
            <a:r>
              <a:rPr lang="en-US" dirty="0" smtClean="0">
                <a:latin typeface="Bell MT" pitchFamily="18" charset="0"/>
              </a:rPr>
              <a:t>work as a consultative body to the minister .</a:t>
            </a:r>
          </a:p>
          <a:p>
            <a:pPr algn="just">
              <a:buNone/>
            </a:pPr>
            <a:r>
              <a:rPr lang="en-US" dirty="0" smtClean="0">
                <a:latin typeface="Bell MT" pitchFamily="18" charset="0"/>
              </a:rPr>
              <a:t>The medical industries consists of three main sectors: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Bell MT" pitchFamily="18" charset="0"/>
              </a:rPr>
              <a:t>Pharmaceutical sector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Bell MT" pitchFamily="18" charset="0"/>
              </a:rPr>
              <a:t>Cosmetics sector</a:t>
            </a:r>
          </a:p>
          <a:p>
            <a:pPr algn="just">
              <a:buFontTx/>
              <a:buChar char="-"/>
            </a:pPr>
            <a:r>
              <a:rPr lang="en-US" dirty="0" smtClean="0">
                <a:latin typeface="Bell MT" pitchFamily="18" charset="0"/>
              </a:rPr>
              <a:t>Medical devices </a:t>
            </a:r>
            <a:endParaRPr lang="en-US" dirty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14400"/>
          <a:ext cx="8229600" cy="5211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7749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/>
          </a:bodyPr>
          <a:lstStyle/>
          <a:p>
            <a:r>
              <a:rPr lang="en-US" b="1" i="1" dirty="0" smtClean="0">
                <a:latin typeface="Baskerville Old Face" pitchFamily="18" charset="0"/>
                <a:cs typeface="Andalus" pitchFamily="18" charset="-78"/>
              </a:rPr>
              <a:t>Your Partner </a:t>
            </a:r>
            <a:r>
              <a:rPr lang="en-US" sz="8000" b="1" dirty="0" smtClean="0">
                <a:latin typeface="Baskerville Old Face" pitchFamily="18" charset="0"/>
                <a:cs typeface="Andalus" pitchFamily="18" charset="-78"/>
              </a:rPr>
              <a:t>4</a:t>
            </a:r>
            <a:r>
              <a:rPr lang="en-US" b="1" i="1" dirty="0" smtClean="0">
                <a:latin typeface="Baskerville Old Face" pitchFamily="18" charset="0"/>
                <a:cs typeface="Andalus" pitchFamily="18" charset="-78"/>
              </a:rPr>
              <a:t>Success</a:t>
            </a:r>
            <a:br>
              <a:rPr lang="en-US" b="1" i="1" dirty="0" smtClean="0">
                <a:latin typeface="Baskerville Old Face" pitchFamily="18" charset="0"/>
                <a:cs typeface="Andalus" pitchFamily="18" charset="-78"/>
              </a:rPr>
            </a:br>
            <a:endParaRPr lang="en-US" b="1" i="1" dirty="0" smtClean="0">
              <a:latin typeface="Baskerville Old Face" pitchFamily="18" charset="0"/>
              <a:cs typeface="Andalus" pitchFamily="18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Vision and Mission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/>
              <a:t>Vision</a:t>
            </a:r>
            <a:r>
              <a:rPr lang="en-US" dirty="0" smtClean="0"/>
              <a:t>: Positioning Egypt as a premium medical vendor to the regional &amp; global community with an unremitting drive towards innovation, competitiveness and transparency. </a:t>
            </a:r>
          </a:p>
          <a:p>
            <a:r>
              <a:rPr lang="en-US" u="sng" dirty="0" smtClean="0"/>
              <a:t>Mission</a:t>
            </a:r>
            <a:r>
              <a:rPr lang="en-US" dirty="0" smtClean="0"/>
              <a:t>: Boosting the sectors industrially, economically and socially , leveraging sectors’ exports, improving workforce education and training, encouraging international business investment and opening new markets plus helping achieve economic prosperity and worldwide recognition.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ECMI goals and objectives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Promote Egypt’s image and penetrate new markets</a:t>
            </a:r>
          </a:p>
          <a:p>
            <a:r>
              <a:rPr lang="en-US" dirty="0" smtClean="0"/>
              <a:t>Stakeholders integration to the sector strategies implementation</a:t>
            </a:r>
          </a:p>
          <a:p>
            <a:r>
              <a:rPr lang="en-US" dirty="0" smtClean="0"/>
              <a:t>Support the companies registration processes in the overseas markets</a:t>
            </a:r>
          </a:p>
          <a:p>
            <a:r>
              <a:rPr lang="en-US" dirty="0" smtClean="0"/>
              <a:t>Drive the simplification of export and registration procedures domestically.</a:t>
            </a:r>
          </a:p>
          <a:p>
            <a:r>
              <a:rPr lang="en-US" dirty="0" smtClean="0"/>
              <a:t>Develop technical services and trainings to enhance the sector’s capabilities and competitiveness.</a:t>
            </a:r>
          </a:p>
          <a:p>
            <a:r>
              <a:rPr lang="en-US" dirty="0" smtClean="0"/>
              <a:t>Doubling the sector’s exports in 3 years.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849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 rtl="1"/>
            <a:r>
              <a:rPr lang="en-US" b="1" u="sng" dirty="0" smtClean="0"/>
              <a:t>ECMI services’ facilitator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6096000"/>
          </a:xfrm>
        </p:spPr>
        <p:txBody>
          <a:bodyPr>
            <a:noAutofit/>
          </a:bodyPr>
          <a:lstStyle/>
          <a:p>
            <a:r>
              <a:rPr lang="en-GB" sz="2400" dirty="0" smtClean="0"/>
              <a:t>Promote and subsidize the exports of medical supplies and cosmetics sectors, in line with Egyptian Development Export Fund regulations.</a:t>
            </a:r>
            <a:endParaRPr lang="en-US" sz="2400" dirty="0" smtClean="0"/>
          </a:p>
          <a:p>
            <a:pPr lvl="0"/>
            <a:r>
              <a:rPr lang="en-GB" sz="2400" dirty="0" smtClean="0"/>
              <a:t>Subsidize the participation in specialized trade shows and business missions (up to 80%), according to the company yearly export figures.</a:t>
            </a:r>
            <a:endParaRPr lang="en-US" sz="2400" dirty="0" smtClean="0"/>
          </a:p>
          <a:p>
            <a:pPr lvl="0"/>
            <a:r>
              <a:rPr lang="en-GB" sz="2400" dirty="0" smtClean="0"/>
              <a:t>Subsidize the export shipping cost to African countries (by 50%) as regulated by the Egyptian Development Export Fund.</a:t>
            </a:r>
            <a:endParaRPr lang="en-US" sz="2400" dirty="0" smtClean="0"/>
          </a:p>
          <a:p>
            <a:pPr lvl="0"/>
            <a:r>
              <a:rPr lang="en-GB" sz="2400" dirty="0" smtClean="0"/>
              <a:t>Conduct inward and outward promotion missions.</a:t>
            </a:r>
            <a:endParaRPr lang="en-US" sz="2400" dirty="0" smtClean="0"/>
          </a:p>
          <a:p>
            <a:pPr lvl="0"/>
            <a:r>
              <a:rPr lang="en-GB" sz="2400" dirty="0" smtClean="0"/>
              <a:t>Subsidize the product ‘s registration and needed quality certification for medicine and medical supplies(by 50%) in the target markets as regulated by the Egyptian Development Export Fund.</a:t>
            </a:r>
          </a:p>
          <a:p>
            <a:pPr lvl="0"/>
            <a:r>
              <a:rPr lang="en-GB" sz="2400" dirty="0" smtClean="0"/>
              <a:t>Endorsement of all documents related to trade agreements.</a:t>
            </a:r>
          </a:p>
          <a:p>
            <a:pPr lvl="0"/>
            <a:r>
              <a:rPr lang="en-GB" sz="2400" dirty="0" smtClean="0"/>
              <a:t>Sector studies and market intelligences.</a:t>
            </a:r>
            <a:endParaRPr lang="en-US" sz="2400" dirty="0" smtClean="0"/>
          </a:p>
          <a:p>
            <a:pPr>
              <a:buNone/>
            </a:pPr>
            <a:endParaRPr lang="ar-EG" sz="2400" b="1" dirty="0" smtClean="0">
              <a:latin typeface="Bell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ECMI </a:t>
            </a:r>
            <a:r>
              <a:rPr lang="en-US" b="1" u="sng" dirty="0" smtClean="0"/>
              <a:t>stakeholders and partners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Ministry of Health - MOH</a:t>
            </a:r>
          </a:p>
          <a:p>
            <a:r>
              <a:rPr lang="en-US" dirty="0" smtClean="0"/>
              <a:t>Ministry of Industry - MOI</a:t>
            </a:r>
          </a:p>
          <a:p>
            <a:r>
              <a:rPr lang="en-US" dirty="0" smtClean="0"/>
              <a:t>Ministry of Planning and Int’l Cooperation – MOPIC</a:t>
            </a:r>
          </a:p>
          <a:p>
            <a:r>
              <a:rPr lang="en-US" dirty="0" smtClean="0"/>
              <a:t>Ministry of Investment</a:t>
            </a:r>
          </a:p>
          <a:p>
            <a:r>
              <a:rPr lang="en-US" dirty="0" smtClean="0"/>
              <a:t>Donors, related NGOs and associations (</a:t>
            </a:r>
            <a:r>
              <a:rPr lang="en-US" dirty="0" err="1" smtClean="0"/>
              <a:t>i.e</a:t>
            </a:r>
            <a:r>
              <a:rPr lang="en-US" dirty="0" smtClean="0"/>
              <a:t> IMC, ITC..)</a:t>
            </a:r>
          </a:p>
          <a:p>
            <a:r>
              <a:rPr lang="en-US" dirty="0" smtClean="0"/>
              <a:t>ECS offices</a:t>
            </a:r>
          </a:p>
          <a:p>
            <a:r>
              <a:rPr lang="en-US" dirty="0" smtClean="0"/>
              <a:t>Expo and </a:t>
            </a:r>
            <a:r>
              <a:rPr lang="en-US" dirty="0"/>
              <a:t>C</a:t>
            </a:r>
            <a:r>
              <a:rPr lang="en-US" dirty="0" smtClean="0"/>
              <a:t>onvention Authority</a:t>
            </a:r>
          </a:p>
          <a:p>
            <a:r>
              <a:rPr lang="en-US" dirty="0" smtClean="0"/>
              <a:t>Business councils</a:t>
            </a:r>
          </a:p>
          <a:p>
            <a:r>
              <a:rPr lang="en-US" dirty="0" smtClean="0"/>
              <a:t>Foreign embassies / commercial sections</a:t>
            </a:r>
          </a:p>
          <a:p>
            <a:r>
              <a:rPr lang="en-US" dirty="0" smtClean="0"/>
              <a:t>Export Development Fund</a:t>
            </a:r>
          </a:p>
        </p:txBody>
      </p:sp>
    </p:spTree>
    <p:extLst>
      <p:ext uri="{BB962C8B-B14F-4D97-AF65-F5344CB8AC3E}">
        <p14:creationId xmlns="" xmlns:p14="http://schemas.microsoft.com/office/powerpoint/2010/main" val="334758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u="sng" dirty="0" smtClean="0"/>
              <a:t>ECMI membership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Inward buying mission / hosting buyers program</a:t>
            </a:r>
            <a:endParaRPr lang="en-US" sz="2800" dirty="0" smtClean="0"/>
          </a:p>
          <a:p>
            <a:pPr lvl="0"/>
            <a:r>
              <a:rPr lang="en-US" dirty="0" smtClean="0"/>
              <a:t>Outward business mission</a:t>
            </a:r>
            <a:endParaRPr lang="en-US" sz="2800" dirty="0" smtClean="0"/>
          </a:p>
          <a:p>
            <a:pPr lvl="0"/>
            <a:r>
              <a:rPr lang="en-US" dirty="0" smtClean="0"/>
              <a:t>Int’l exhibition </a:t>
            </a:r>
            <a:r>
              <a:rPr lang="en-US" dirty="0" smtClean="0"/>
              <a:t>participation</a:t>
            </a:r>
            <a:endParaRPr lang="en-US" sz="2800" dirty="0" smtClean="0"/>
          </a:p>
          <a:p>
            <a:pPr lvl="0"/>
            <a:r>
              <a:rPr lang="en-US" dirty="0" smtClean="0"/>
              <a:t>Export </a:t>
            </a:r>
            <a:r>
              <a:rPr lang="en-US" dirty="0" smtClean="0"/>
              <a:t>support program:</a:t>
            </a:r>
            <a:endParaRPr lang="en-US" sz="2800" dirty="0" smtClean="0"/>
          </a:p>
          <a:p>
            <a:pPr lvl="1"/>
            <a:r>
              <a:rPr lang="en-US" dirty="0" smtClean="0"/>
              <a:t>Export support mechanism</a:t>
            </a:r>
            <a:endParaRPr lang="en-US" sz="2400" dirty="0" smtClean="0"/>
          </a:p>
          <a:p>
            <a:pPr lvl="1"/>
            <a:r>
              <a:rPr lang="en-US" dirty="0" smtClean="0"/>
              <a:t>Product registration (50% subsidy)</a:t>
            </a:r>
            <a:endParaRPr lang="en-US" sz="2400" dirty="0" smtClean="0"/>
          </a:p>
          <a:p>
            <a:pPr lvl="1"/>
            <a:r>
              <a:rPr lang="en-US" dirty="0" smtClean="0"/>
              <a:t>Africa shipping support (50% subsidy)</a:t>
            </a:r>
            <a:endParaRPr lang="en-US" sz="2400" dirty="0" smtClean="0"/>
          </a:p>
          <a:p>
            <a:pPr lvl="0"/>
            <a:r>
              <a:rPr lang="en-US" dirty="0" smtClean="0"/>
              <a:t>Updated sector </a:t>
            </a:r>
            <a:r>
              <a:rPr lang="en-US" dirty="0" smtClean="0"/>
              <a:t>information </a:t>
            </a:r>
            <a:r>
              <a:rPr lang="en-US" dirty="0" smtClean="0"/>
              <a:t>and export figures</a:t>
            </a:r>
            <a:endParaRPr lang="en-US" sz="2800" dirty="0" smtClean="0"/>
          </a:p>
          <a:p>
            <a:pPr lvl="0"/>
            <a:r>
              <a:rPr lang="en-US" dirty="0" smtClean="0"/>
              <a:t>Training programs</a:t>
            </a:r>
            <a:endParaRPr lang="en-US" sz="2800" dirty="0" smtClean="0"/>
          </a:p>
          <a:p>
            <a:pPr lvl="0"/>
            <a:r>
              <a:rPr lang="en-US" dirty="0" smtClean="0"/>
              <a:t>Int’l market studies</a:t>
            </a:r>
            <a:endParaRPr lang="en-US" sz="2800" dirty="0" smtClean="0"/>
          </a:p>
          <a:p>
            <a:pPr lvl="0"/>
            <a:r>
              <a:rPr lang="en-US" dirty="0" smtClean="0"/>
              <a:t>Sector obstacles </a:t>
            </a:r>
            <a:r>
              <a:rPr lang="en-US" dirty="0" smtClean="0"/>
              <a:t>resolution (</a:t>
            </a:r>
            <a:r>
              <a:rPr lang="en-US" dirty="0" err="1" smtClean="0"/>
              <a:t>MoH</a:t>
            </a:r>
            <a:r>
              <a:rPr lang="en-US" dirty="0" smtClean="0"/>
              <a:t> – </a:t>
            </a:r>
            <a:r>
              <a:rPr lang="en-US" dirty="0" err="1" smtClean="0"/>
              <a:t>MoI</a:t>
            </a:r>
            <a:r>
              <a:rPr lang="en-US" dirty="0" smtClean="0"/>
              <a:t>)</a:t>
            </a:r>
            <a:endParaRPr lang="en-US" sz="2800" dirty="0" smtClean="0"/>
          </a:p>
          <a:p>
            <a:pPr lvl="0"/>
            <a:r>
              <a:rPr lang="en-US" dirty="0" smtClean="0"/>
              <a:t>Int’l &amp; local tenders information</a:t>
            </a:r>
            <a:endParaRPr lang="en-US" sz="2800" dirty="0" smtClean="0"/>
          </a:p>
          <a:p>
            <a:pPr lvl="0"/>
            <a:r>
              <a:rPr lang="en-US" dirty="0" smtClean="0"/>
              <a:t>Technical activities via donors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u="sng" dirty="0" smtClean="0"/>
              <a:t>Sector’s value propositions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 numCol="1">
            <a:normAutofit fontScale="25000" lnSpcReduction="20000"/>
          </a:bodyPr>
          <a:lstStyle/>
          <a:p>
            <a:pPr>
              <a:lnSpc>
                <a:spcPct val="170000"/>
              </a:lnSpc>
            </a:pPr>
            <a:r>
              <a:rPr lang="en-US" sz="8000" b="1" dirty="0" smtClean="0"/>
              <a:t>Low labor cost and taxes structure</a:t>
            </a:r>
          </a:p>
          <a:p>
            <a:pPr>
              <a:lnSpc>
                <a:spcPct val="170000"/>
              </a:lnSpc>
            </a:pPr>
            <a:r>
              <a:rPr lang="en-US" sz="8000" b="1" dirty="0" smtClean="0"/>
              <a:t>Low logistics cost</a:t>
            </a:r>
          </a:p>
          <a:p>
            <a:pPr>
              <a:lnSpc>
                <a:spcPct val="170000"/>
              </a:lnSpc>
            </a:pPr>
            <a:r>
              <a:rPr lang="en-US" sz="8000" b="1" dirty="0" smtClean="0"/>
              <a:t>Expansion of social / private health  insurance</a:t>
            </a:r>
            <a:endParaRPr lang="en-US" sz="8000" b="1" dirty="0" smtClean="0"/>
          </a:p>
          <a:p>
            <a:pPr>
              <a:lnSpc>
                <a:spcPct val="170000"/>
              </a:lnSpc>
            </a:pPr>
            <a:r>
              <a:rPr lang="en-US" sz="8000" b="1" dirty="0" smtClean="0"/>
              <a:t>Governmental </a:t>
            </a:r>
            <a:r>
              <a:rPr lang="en-US" sz="8000" b="1" dirty="0" smtClean="0"/>
              <a:t>support</a:t>
            </a:r>
          </a:p>
          <a:p>
            <a:pPr>
              <a:lnSpc>
                <a:spcPct val="170000"/>
              </a:lnSpc>
            </a:pPr>
            <a:r>
              <a:rPr lang="en-US" sz="8000" b="1" dirty="0" smtClean="0"/>
              <a:t>Progressing healthcare reform</a:t>
            </a:r>
            <a:endParaRPr lang="en-US" sz="8000" b="1" dirty="0" smtClean="0"/>
          </a:p>
          <a:p>
            <a:pPr>
              <a:lnSpc>
                <a:spcPct val="170000"/>
              </a:lnSpc>
            </a:pPr>
            <a:r>
              <a:rPr lang="en-US" sz="8000" b="1" dirty="0" smtClean="0"/>
              <a:t>Recent launches of innovative drugs</a:t>
            </a:r>
            <a:endParaRPr lang="en-US" sz="8000" b="1" dirty="0" smtClean="0"/>
          </a:p>
          <a:p>
            <a:pPr>
              <a:lnSpc>
                <a:spcPct val="170000"/>
              </a:lnSpc>
            </a:pPr>
            <a:r>
              <a:rPr lang="en-US" sz="8000" b="1" dirty="0" smtClean="0"/>
              <a:t>Int’l sector growth by </a:t>
            </a:r>
            <a:r>
              <a:rPr lang="en-US" sz="8000" b="1" dirty="0" smtClean="0"/>
              <a:t>10-12% </a:t>
            </a:r>
            <a:r>
              <a:rPr lang="en-US" sz="8000" b="1" dirty="0" smtClean="0"/>
              <a:t>yearly</a:t>
            </a:r>
          </a:p>
          <a:p>
            <a:pPr>
              <a:lnSpc>
                <a:spcPct val="170000"/>
              </a:lnSpc>
            </a:pPr>
            <a:r>
              <a:rPr lang="en-US" sz="8000" b="1" dirty="0" smtClean="0"/>
              <a:t>Trends to OEM and private labeling business</a:t>
            </a:r>
          </a:p>
          <a:p>
            <a:pPr>
              <a:lnSpc>
                <a:spcPct val="200000"/>
              </a:lnSpc>
              <a:buNone/>
            </a:pPr>
            <a:r>
              <a:rPr lang="en-US" sz="6400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734</Words>
  <Application>Microsoft Office PowerPoint</Application>
  <PresentationFormat>On-screen Show (4:3)</PresentationFormat>
  <Paragraphs>178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The Export Council for Medical Industries - ECMI</vt:lpstr>
      <vt:lpstr>Content</vt:lpstr>
      <vt:lpstr>ECMI role</vt:lpstr>
      <vt:lpstr>Vision and Mission</vt:lpstr>
      <vt:lpstr>ECMI goals and objectives</vt:lpstr>
      <vt:lpstr>ECMI services’ facilitator</vt:lpstr>
      <vt:lpstr>ECMI stakeholders and partners</vt:lpstr>
      <vt:lpstr>ECMI membership benefits</vt:lpstr>
      <vt:lpstr>Sector’s value propositions</vt:lpstr>
      <vt:lpstr>Actual Sector Export’s Development(2010-2014)</vt:lpstr>
      <vt:lpstr>Actual Sector Export’s Development</vt:lpstr>
      <vt:lpstr>Export by geographical distribution - top 10 countries. </vt:lpstr>
      <vt:lpstr>Pharmaceutical sector</vt:lpstr>
      <vt:lpstr> </vt:lpstr>
      <vt:lpstr> </vt:lpstr>
      <vt:lpstr> </vt:lpstr>
      <vt:lpstr>  </vt:lpstr>
      <vt:lpstr> </vt:lpstr>
      <vt:lpstr>Medical Devices sector</vt:lpstr>
      <vt:lpstr> </vt:lpstr>
      <vt:lpstr> </vt:lpstr>
      <vt:lpstr> </vt:lpstr>
      <vt:lpstr> </vt:lpstr>
      <vt:lpstr> </vt:lpstr>
      <vt:lpstr>Cosmetics sector</vt:lpstr>
      <vt:lpstr> </vt:lpstr>
      <vt:lpstr> </vt:lpstr>
      <vt:lpstr>  </vt:lpstr>
      <vt:lpstr>  </vt:lpstr>
      <vt:lpstr>  </vt:lpstr>
      <vt:lpstr>Your Partner 4Success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Egyptian Exporting Council of Medical industries “ECMI”</dc:title>
  <dc:creator>a.elwassal</dc:creator>
  <cp:lastModifiedBy>DEll</cp:lastModifiedBy>
  <cp:revision>122</cp:revision>
  <dcterms:created xsi:type="dcterms:W3CDTF">2012-05-13T11:53:39Z</dcterms:created>
  <dcterms:modified xsi:type="dcterms:W3CDTF">2015-03-25T13:07:37Z</dcterms:modified>
</cp:coreProperties>
</file>